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9"/>
  </p:notesMasterIdLst>
  <p:sldIdLst>
    <p:sldId id="256" r:id="rId51"/>
    <p:sldId id="257" r:id="rId52"/>
    <p:sldId id="258" r:id="rId53"/>
    <p:sldId id="259" r:id="rId54"/>
    <p:sldId id="260" r:id="rId55"/>
    <p:sldId id="261" r:id="rId56"/>
    <p:sldId id="262" r:id="rId57"/>
    <p:sldId id="263" r:id="rId5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Garet" charset="1" panose="00000000000000000000"/>
      <p:regular r:id="rId12"/>
    </p:embeddedFont>
    <p:embeddedFont>
      <p:font typeface="Garet Bold" charset="1" panose="00000000000000000000"/>
      <p:regular r:id="rId13"/>
    </p:embeddedFont>
    <p:embeddedFont>
      <p:font typeface="Garet Italics" charset="1" panose="00000000000000000000"/>
      <p:regular r:id="rId14"/>
    </p:embeddedFont>
    <p:embeddedFont>
      <p:font typeface="Garet Bold Italics" charset="1" panose="00000000000000000000"/>
      <p:regular r:id="rId15"/>
    </p:embeddedFont>
    <p:embeddedFont>
      <p:font typeface="Garet Light" charset="1" panose="00000000000000000000"/>
      <p:regular r:id="rId16"/>
    </p:embeddedFont>
    <p:embeddedFont>
      <p:font typeface="Garet Ultra-Bold" charset="1" panose="00000000000000000000"/>
      <p:regular r:id="rId17"/>
    </p:embeddedFont>
    <p:embeddedFont>
      <p:font typeface="Garet Ultra-Bold Italics" charset="1" panose="00000000000000000000"/>
      <p:regular r:id="rId18"/>
    </p:embeddedFont>
    <p:embeddedFont>
      <p:font typeface="Garet Heavy" charset="1" panose="00000000000000000000"/>
      <p:regular r:id="rId19"/>
    </p:embeddedFont>
    <p:embeddedFont>
      <p:font typeface="Garet Heavy Italics" charset="1" panose="00000000000000000000"/>
      <p:regular r:id="rId20"/>
    </p:embeddedFont>
    <p:embeddedFont>
      <p:font typeface="Poppins" charset="1" panose="00000500000000000000"/>
      <p:regular r:id="rId21"/>
    </p:embeddedFont>
    <p:embeddedFont>
      <p:font typeface="Poppins Bold" charset="1" panose="00000800000000000000"/>
      <p:regular r:id="rId22"/>
    </p:embeddedFont>
    <p:embeddedFont>
      <p:font typeface="Poppins Italics" charset="1" panose="00000500000000000000"/>
      <p:regular r:id="rId23"/>
    </p:embeddedFont>
    <p:embeddedFont>
      <p:font typeface="Poppins Bold Italics" charset="1" panose="00000800000000000000"/>
      <p:regular r:id="rId24"/>
    </p:embeddedFont>
    <p:embeddedFont>
      <p:font typeface="Poppins Thin" charset="1" panose="00000300000000000000"/>
      <p:regular r:id="rId25"/>
    </p:embeddedFont>
    <p:embeddedFont>
      <p:font typeface="Poppins Thin Italics" charset="1" panose="00000300000000000000"/>
      <p:regular r:id="rId26"/>
    </p:embeddedFont>
    <p:embeddedFont>
      <p:font typeface="Poppins Extra-Light" charset="1" panose="00000300000000000000"/>
      <p:regular r:id="rId27"/>
    </p:embeddedFont>
    <p:embeddedFont>
      <p:font typeface="Poppins Extra-Light Italics" charset="1" panose="00000300000000000000"/>
      <p:regular r:id="rId28"/>
    </p:embeddedFont>
    <p:embeddedFont>
      <p:font typeface="Poppins Light" charset="1" panose="00000400000000000000"/>
      <p:regular r:id="rId29"/>
    </p:embeddedFont>
    <p:embeddedFont>
      <p:font typeface="Poppins Light Italics" charset="1" panose="00000400000000000000"/>
      <p:regular r:id="rId30"/>
    </p:embeddedFont>
    <p:embeddedFont>
      <p:font typeface="Poppins Medium" charset="1" panose="00000600000000000000"/>
      <p:regular r:id="rId31"/>
    </p:embeddedFont>
    <p:embeddedFont>
      <p:font typeface="Poppins Medium Italics" charset="1" panose="00000600000000000000"/>
      <p:regular r:id="rId32"/>
    </p:embeddedFont>
    <p:embeddedFont>
      <p:font typeface="Poppins Semi-Bold" charset="1" panose="00000700000000000000"/>
      <p:regular r:id="rId33"/>
    </p:embeddedFont>
    <p:embeddedFont>
      <p:font typeface="Poppins Semi-Bold Italics" charset="1" panose="00000700000000000000"/>
      <p:regular r:id="rId34"/>
    </p:embeddedFont>
    <p:embeddedFont>
      <p:font typeface="Poppins Ultra-Bold" charset="1" panose="00000900000000000000"/>
      <p:regular r:id="rId35"/>
    </p:embeddedFont>
    <p:embeddedFont>
      <p:font typeface="Poppins Ultra-Bold Italics" charset="1" panose="00000900000000000000"/>
      <p:regular r:id="rId36"/>
    </p:embeddedFont>
    <p:embeddedFont>
      <p:font typeface="Poppins Heavy" charset="1" panose="00000A00000000000000"/>
      <p:regular r:id="rId37"/>
    </p:embeddedFont>
    <p:embeddedFont>
      <p:font typeface="Poppins Heavy Italics" charset="1" panose="00000A00000000000000"/>
      <p:regular r:id="rId38"/>
    </p:embeddedFont>
    <p:embeddedFont>
      <p:font typeface="Inter" charset="1" panose="020B0502030000000004"/>
      <p:regular r:id="rId39"/>
    </p:embeddedFont>
    <p:embeddedFont>
      <p:font typeface="Inter Bold" charset="1" panose="020B0802030000000004"/>
      <p:regular r:id="rId40"/>
    </p:embeddedFont>
    <p:embeddedFont>
      <p:font typeface="Inter Italics" charset="1" panose="020B0502030000000004"/>
      <p:regular r:id="rId41"/>
    </p:embeddedFont>
    <p:embeddedFont>
      <p:font typeface="Inter Bold Italics" charset="1" panose="020B0802030000000004"/>
      <p:regular r:id="rId42"/>
    </p:embeddedFont>
    <p:embeddedFont>
      <p:font typeface="Inter Thin" charset="1" panose="020B0A02050000000004"/>
      <p:regular r:id="rId43"/>
    </p:embeddedFont>
    <p:embeddedFont>
      <p:font typeface="Inter Thin Italics" charset="1" panose="020B0A02050000000004"/>
      <p:regular r:id="rId44"/>
    </p:embeddedFont>
    <p:embeddedFont>
      <p:font typeface="Inter Extra-Light" charset="1" panose="02000503000000020004"/>
      <p:regular r:id="rId45"/>
    </p:embeddedFont>
    <p:embeddedFont>
      <p:font typeface="Inter Light" charset="1" panose="02000503000000020004"/>
      <p:regular r:id="rId46"/>
    </p:embeddedFont>
    <p:embeddedFont>
      <p:font typeface="Inter Medium" charset="1" panose="02000503000000020004"/>
      <p:regular r:id="rId47"/>
    </p:embeddedFont>
    <p:embeddedFont>
      <p:font typeface="Inter Semi-Bold" charset="1" panose="02000503000000020004"/>
      <p:regular r:id="rId48"/>
    </p:embeddedFont>
    <p:embeddedFont>
      <p:font typeface="Inter Ultra-Bold" charset="1" panose="02000503000000020004"/>
      <p:regular r:id="rId49"/>
    </p:embeddedFont>
    <p:embeddedFont>
      <p:font typeface="Inter Heavy" charset="1" panose="02000503000000020004"/>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slides/slide1.xml" Type="http://schemas.openxmlformats.org/officeDocument/2006/relationships/slide"/><Relationship Id="rId52" Target="slides/slide2.xml" Type="http://schemas.openxmlformats.org/officeDocument/2006/relationships/slide"/><Relationship Id="rId53" Target="slides/slide3.xml" Type="http://schemas.openxmlformats.org/officeDocument/2006/relationships/slide"/><Relationship Id="rId54" Target="slides/slide4.xml" Type="http://schemas.openxmlformats.org/officeDocument/2006/relationships/slide"/><Relationship Id="rId55" Target="slides/slide5.xml" Type="http://schemas.openxmlformats.org/officeDocument/2006/relationships/slide"/><Relationship Id="rId56" Target="slides/slide6.xml" Type="http://schemas.openxmlformats.org/officeDocument/2006/relationships/slide"/><Relationship Id="rId57" Target="slides/slide7.xml" Type="http://schemas.openxmlformats.org/officeDocument/2006/relationships/slide"/><Relationship Id="rId58" Target="slides/slide8.xml" Type="http://schemas.openxmlformats.org/officeDocument/2006/relationships/slide"/><Relationship Id="rId59" Target="notesMasters/notesMaster1.xml" Type="http://schemas.openxmlformats.org/officeDocument/2006/relationships/notesMaster"/><Relationship Id="rId6" Target="fonts/font6.fntdata" Type="http://schemas.openxmlformats.org/officeDocument/2006/relationships/font"/><Relationship Id="rId60" Target="theme/theme2.xml" Type="http://schemas.openxmlformats.org/officeDocument/2006/relationships/theme"/><Relationship Id="rId61" Target="notesSlides/notesSlide1.xml" Type="http://schemas.openxmlformats.org/officeDocument/2006/relationships/notesSlide"/><Relationship Id="rId62" Target="notesSlides/notesSlide2.xml" Type="http://schemas.openxmlformats.org/officeDocument/2006/relationships/notesSlide"/><Relationship Id="rId63" Target="notesSlides/notesSlide3.xml" Type="http://schemas.openxmlformats.org/officeDocument/2006/relationships/notesSlide"/><Relationship Id="rId64" Target="notesSlides/notesSlide4.xml" Type="http://schemas.openxmlformats.org/officeDocument/2006/relationships/notesSlide"/><Relationship Id="rId65" Target="notesSlides/notesSlide5.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Dans l'univers dynamique de la finance, les gestionnaires de portefeuilles ont besoin d'outils qui les aident à naviguer avec agilité et précision. C'est là que le Tableau de Bord Digital entre en jeu, un compagnon essentiel pour les professionnels de la gestion financière. Ce tableau de bord numérique offre une vue d'ensemble instantanée de l'activité financière, permettant aux experts de prendre des décisions avisées et stratégiques.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Description du projet :</a:t>
            </a:r>
          </a:p>
          <a:p>
            <a:r>
              <a:rPr lang="en-US"/>
              <a:t/>
            </a:r>
          </a:p>
          <a:p>
            <a:r>
              <a:rPr lang="en-US"/>
              <a:t>L’activité financière d’un gestionnaire de portefeuilles est très critique. Elle consiste à assurer les transactions financières et la conservation des portefeuilles des clients. Le projet consiste à développer une application digitale qui offre à l’utilisateur des indicateurs de performance (« KPI ») et de contrôle des opérations et de gestion des portefeuilles des clients.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Problématique du projet :</a:t>
            </a:r>
          </a:p>
          <a:p>
            <a:r>
              <a:rPr lang="en-US"/>
              <a:t/>
            </a:r>
          </a:p>
          <a:p>
            <a:r>
              <a:rPr lang="en-US"/>
              <a:t>Pour bien gérer un portefeuille, un financier a besoin d’analyser des données de marché, des données historiques des transactions et l’évolution du portefeuille d’un client. L’accès aux résultats de l’analyse doit être facile et efficace. Il a donc besoin de traiter ces données pour avoir des indicateurs qui l'assitent à prendre des décisions rapidement. Plus encore, il a besoin d’indicateurs pour identifier des incohérences et réduire le risque opérationnel.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1)Visualisation des Portefeuilles:</a:t>
            </a:r>
          </a:p>
          <a:p>
            <a:r>
              <a:rPr lang="en-US"/>
              <a:t>*Affichage graphique des portefeuilles d'investissement avec des indicateurs clés tels que la valeur totale, la répartition des actifs, et les performances.</a:t>
            </a:r>
          </a:p>
          <a:p>
            <a:r>
              <a:rPr lang="en-US"/>
              <a:t>2)Gestion des Transactions:</a:t>
            </a:r>
          </a:p>
          <a:p>
            <a:r>
              <a:rPr lang="en-US"/>
              <a:t>Enregistrement et suivi des transactions, y compris les achats, les ventes et les frais associés.</a:t>
            </a:r>
          </a:p>
          <a:p>
            <a:r>
              <a:rPr lang="en-US"/>
              <a:t>3)Suivi des Performances:</a:t>
            </a:r>
          </a:p>
          <a:p>
            <a:r>
              <a:rPr lang="en-US"/>
              <a:t>Suivi en temps réel des performances des portefeuilles, y compris les rendements, les ratios de performance et les comparaisons avec des indices de référence.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1)Visualisation des Portefeuilles:</a:t>
            </a:r>
          </a:p>
          <a:p>
            <a:r>
              <a:rPr lang="en-US"/>
              <a:t>*Affichage graphique des portefeuilles d'investissement avec des indicateurs clés tels que la valeur totale, la répartition des actifs, et les performances.</a:t>
            </a:r>
          </a:p>
          <a:p>
            <a:r>
              <a:rPr lang="en-US"/>
              <a:t>2)Gestion des Transactions:</a:t>
            </a:r>
          </a:p>
          <a:p>
            <a:r>
              <a:rPr lang="en-US"/>
              <a:t>Enregistrement et suivi des transactions, y compris les achats, les ventes et les frais associés.</a:t>
            </a:r>
          </a:p>
          <a:p>
            <a:r>
              <a:rPr lang="en-US"/>
              <a:t>3)Suivi des Performances:</a:t>
            </a:r>
          </a:p>
          <a:p>
            <a:r>
              <a:rPr lang="en-US"/>
              <a:t>Suivi en temps réel des performances des portefeuilles, y compris les rendements, les ratios de performance et les comparaisons avec des indices de référence.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842469" y="0"/>
            <a:ext cx="5416831" cy="12022429"/>
            <a:chOff x="0" y="0"/>
            <a:chExt cx="2858770" cy="6344920"/>
          </a:xfrm>
        </p:grpSpPr>
        <p:sp>
          <p:nvSpPr>
            <p:cNvPr name="Freeform 3" id="3"/>
            <p:cNvSpPr/>
            <p:nvPr/>
          </p:nvSpPr>
          <p:spPr>
            <a:xfrm flipH="false" flipV="false" rot="0">
              <a:off x="0" y="0"/>
              <a:ext cx="2858770" cy="6344920"/>
            </a:xfrm>
            <a:custGeom>
              <a:avLst/>
              <a:gdLst/>
              <a:ahLst/>
              <a:cxnLst/>
              <a:rect r="r" b="b" t="t" l="l"/>
              <a:pathLst>
                <a:path h="6344920" w="285877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13405" t="0" r="-119513" b="0"/>
              </a:stretch>
            </a:blipFill>
          </p:spPr>
        </p:sp>
      </p:grpSp>
      <p:grpSp>
        <p:nvGrpSpPr>
          <p:cNvPr name="Group 4" id="4"/>
          <p:cNvGrpSpPr/>
          <p:nvPr/>
        </p:nvGrpSpPr>
        <p:grpSpPr>
          <a:xfrm rot="0">
            <a:off x="17259300" y="7109187"/>
            <a:ext cx="1028700" cy="3177813"/>
            <a:chOff x="0" y="0"/>
            <a:chExt cx="812800" cy="2510865"/>
          </a:xfrm>
        </p:grpSpPr>
        <p:sp>
          <p:nvSpPr>
            <p:cNvPr name="Freeform 5" id="5"/>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6" id="6"/>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259300" y="0"/>
            <a:ext cx="1028700" cy="10287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609914" y="0"/>
            <a:ext cx="1694792" cy="10287000"/>
            <a:chOff x="0" y="0"/>
            <a:chExt cx="446365" cy="2709333"/>
          </a:xfrm>
        </p:grpSpPr>
        <p:sp>
          <p:nvSpPr>
            <p:cNvPr name="Freeform 11" id="11"/>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2" id="12"/>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853887" y="786854"/>
            <a:ext cx="1977164" cy="197716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624423" y="2316915"/>
            <a:ext cx="7977742" cy="2881113"/>
          </a:xfrm>
          <a:prstGeom prst="rect">
            <a:avLst/>
          </a:prstGeom>
        </p:spPr>
        <p:txBody>
          <a:bodyPr anchor="t" rtlCol="false" tIns="0" lIns="0" bIns="0" rIns="0">
            <a:spAutoFit/>
          </a:bodyPr>
          <a:lstStyle/>
          <a:p>
            <a:pPr>
              <a:lnSpc>
                <a:spcPts val="4527"/>
              </a:lnSpc>
            </a:pPr>
            <a:r>
              <a:rPr lang="en-US" sz="3937">
                <a:solidFill>
                  <a:srgbClr val="000000"/>
                </a:solidFill>
                <a:latin typeface="Garet Bold"/>
              </a:rPr>
              <a:t>TABLEAU DE BORD DIGITAL POUR UNE ACTIVITÉ FINANCIÈRE D’UN GESTIONNAIRE DE PORTEFEUILLES</a:t>
            </a:r>
          </a:p>
        </p:txBody>
      </p:sp>
      <p:grpSp>
        <p:nvGrpSpPr>
          <p:cNvPr name="Group 17" id="17"/>
          <p:cNvGrpSpPr/>
          <p:nvPr/>
        </p:nvGrpSpPr>
        <p:grpSpPr>
          <a:xfrm rot="0">
            <a:off x="8484493" y="9014056"/>
            <a:ext cx="2545888" cy="254588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3663160" y="1641132"/>
            <a:ext cx="8359923" cy="1244690"/>
          </a:xfrm>
          <a:prstGeom prst="rect">
            <a:avLst/>
          </a:prstGeom>
        </p:spPr>
        <p:txBody>
          <a:bodyPr anchor="t" rtlCol="false" tIns="0" lIns="0" bIns="0" rIns="0">
            <a:spAutoFit/>
          </a:bodyPr>
          <a:lstStyle/>
          <a:p>
            <a:pPr>
              <a:lnSpc>
                <a:spcPts val="10248"/>
              </a:lnSpc>
              <a:spcBef>
                <a:spcPct val="0"/>
              </a:spcBef>
            </a:pPr>
            <a:r>
              <a:rPr lang="en-US" sz="7320">
                <a:solidFill>
                  <a:srgbClr val="051D40"/>
                </a:solidFill>
                <a:latin typeface="Open Sans Extra Bold"/>
              </a:rPr>
              <a:t>Plan</a:t>
            </a:r>
          </a:p>
        </p:txBody>
      </p:sp>
      <p:grpSp>
        <p:nvGrpSpPr>
          <p:cNvPr name="Group 6" id="6"/>
          <p:cNvGrpSpPr/>
          <p:nvPr/>
        </p:nvGrpSpPr>
        <p:grpSpPr>
          <a:xfrm rot="0">
            <a:off x="-1867766" y="-1614217"/>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2912435" y="347245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3663160" y="3397227"/>
            <a:ext cx="3773019" cy="518066"/>
          </a:xfrm>
          <a:prstGeom prst="rect">
            <a:avLst/>
          </a:prstGeom>
        </p:spPr>
        <p:txBody>
          <a:bodyPr anchor="t" rtlCol="false" tIns="0" lIns="0" bIns="0" rIns="0">
            <a:spAutoFit/>
          </a:bodyPr>
          <a:lstStyle/>
          <a:p>
            <a:pPr>
              <a:lnSpc>
                <a:spcPts val="3995"/>
              </a:lnSpc>
              <a:spcBef>
                <a:spcPct val="0"/>
              </a:spcBef>
            </a:pPr>
            <a:r>
              <a:rPr lang="en-US" sz="2853" spc="-57">
                <a:solidFill>
                  <a:srgbClr val="051D40"/>
                </a:solidFill>
                <a:latin typeface="Poppins"/>
              </a:rPr>
              <a:t>Introduction</a:t>
            </a:r>
          </a:p>
        </p:txBody>
      </p:sp>
      <p:sp>
        <p:nvSpPr>
          <p:cNvPr name="Freeform 11" id="11"/>
          <p:cNvSpPr/>
          <p:nvPr/>
        </p:nvSpPr>
        <p:spPr>
          <a:xfrm flipH="false" flipV="false" rot="5400000">
            <a:off x="2912435" y="4097959"/>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3663160" y="4022734"/>
            <a:ext cx="9655754" cy="518066"/>
          </a:xfrm>
          <a:prstGeom prst="rect">
            <a:avLst/>
          </a:prstGeom>
        </p:spPr>
        <p:txBody>
          <a:bodyPr anchor="t" rtlCol="false" tIns="0" lIns="0" bIns="0" rIns="0">
            <a:spAutoFit/>
          </a:bodyPr>
          <a:lstStyle/>
          <a:p>
            <a:pPr>
              <a:lnSpc>
                <a:spcPts val="3995"/>
              </a:lnSpc>
              <a:spcBef>
                <a:spcPct val="0"/>
              </a:spcBef>
            </a:pPr>
            <a:r>
              <a:rPr lang="en-US" sz="2853" spc="-57">
                <a:solidFill>
                  <a:srgbClr val="051D40"/>
                </a:solidFill>
                <a:latin typeface="Poppins"/>
              </a:rPr>
              <a:t>Sujet du stage </a:t>
            </a:r>
          </a:p>
        </p:txBody>
      </p:sp>
      <p:sp>
        <p:nvSpPr>
          <p:cNvPr name="Freeform 13" id="13"/>
          <p:cNvSpPr/>
          <p:nvPr/>
        </p:nvSpPr>
        <p:spPr>
          <a:xfrm flipH="false" flipV="false" rot="5400000">
            <a:off x="2912435" y="4723196"/>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3663160" y="4647971"/>
            <a:ext cx="4652520" cy="518066"/>
          </a:xfrm>
          <a:prstGeom prst="rect">
            <a:avLst/>
          </a:prstGeom>
        </p:spPr>
        <p:txBody>
          <a:bodyPr anchor="t" rtlCol="false" tIns="0" lIns="0" bIns="0" rIns="0">
            <a:spAutoFit/>
          </a:bodyPr>
          <a:lstStyle/>
          <a:p>
            <a:pPr>
              <a:lnSpc>
                <a:spcPts val="3995"/>
              </a:lnSpc>
              <a:spcBef>
                <a:spcPct val="0"/>
              </a:spcBef>
            </a:pPr>
            <a:r>
              <a:rPr lang="en-US" sz="2853" spc="-57">
                <a:solidFill>
                  <a:srgbClr val="051D40"/>
                </a:solidFill>
                <a:latin typeface="Poppins"/>
              </a:rPr>
              <a:t>Fonctionnalités</a:t>
            </a:r>
          </a:p>
        </p:txBody>
      </p:sp>
      <p:sp>
        <p:nvSpPr>
          <p:cNvPr name="Freeform 15" id="15"/>
          <p:cNvSpPr/>
          <p:nvPr/>
        </p:nvSpPr>
        <p:spPr>
          <a:xfrm flipH="false" flipV="false" rot="5400000">
            <a:off x="2912435" y="5348703"/>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3663160" y="5273478"/>
            <a:ext cx="6822327" cy="1022891"/>
          </a:xfrm>
          <a:prstGeom prst="rect">
            <a:avLst/>
          </a:prstGeom>
        </p:spPr>
        <p:txBody>
          <a:bodyPr anchor="t" rtlCol="false" tIns="0" lIns="0" bIns="0" rIns="0">
            <a:spAutoFit/>
          </a:bodyPr>
          <a:lstStyle/>
          <a:p>
            <a:pPr>
              <a:lnSpc>
                <a:spcPts val="3995"/>
              </a:lnSpc>
            </a:pPr>
            <a:r>
              <a:rPr lang="en-US" sz="2853" spc="-57">
                <a:solidFill>
                  <a:srgbClr val="051D40"/>
                </a:solidFill>
                <a:latin typeface="Poppins"/>
              </a:rPr>
              <a:t>Diagramme de classe d’analyse</a:t>
            </a:r>
          </a:p>
          <a:p>
            <a:pPr>
              <a:lnSpc>
                <a:spcPts val="3995"/>
              </a:lnSpc>
              <a:spcBef>
                <a:spcPct val="0"/>
              </a:spcBef>
            </a:pPr>
          </a:p>
        </p:txBody>
      </p:sp>
      <p:sp>
        <p:nvSpPr>
          <p:cNvPr name="Freeform 17" id="17"/>
          <p:cNvSpPr/>
          <p:nvPr/>
        </p:nvSpPr>
        <p:spPr>
          <a:xfrm flipH="false" flipV="false" rot="5400000">
            <a:off x="2912435" y="5973940"/>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3663160" y="5898715"/>
            <a:ext cx="6344532" cy="518066"/>
          </a:xfrm>
          <a:prstGeom prst="rect">
            <a:avLst/>
          </a:prstGeom>
        </p:spPr>
        <p:txBody>
          <a:bodyPr anchor="t" rtlCol="false" tIns="0" lIns="0" bIns="0" rIns="0">
            <a:spAutoFit/>
          </a:bodyPr>
          <a:lstStyle/>
          <a:p>
            <a:pPr>
              <a:lnSpc>
                <a:spcPts val="3995"/>
              </a:lnSpc>
            </a:pPr>
            <a:r>
              <a:rPr lang="en-US" sz="2853" spc="-57">
                <a:solidFill>
                  <a:srgbClr val="051D40"/>
                </a:solidFill>
                <a:latin typeface="Poppins"/>
              </a:rPr>
              <a:t>Architecture &amp; Technologie</a:t>
            </a:r>
          </a:p>
        </p:txBody>
      </p:sp>
      <p:sp>
        <p:nvSpPr>
          <p:cNvPr name="Freeform 19" id="19"/>
          <p:cNvSpPr/>
          <p:nvPr/>
        </p:nvSpPr>
        <p:spPr>
          <a:xfrm flipH="false" flipV="false" rot="5400000">
            <a:off x="2912435" y="65994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3663160" y="6524221"/>
            <a:ext cx="4397771" cy="518066"/>
          </a:xfrm>
          <a:prstGeom prst="rect">
            <a:avLst/>
          </a:prstGeom>
        </p:spPr>
        <p:txBody>
          <a:bodyPr anchor="t" rtlCol="false" tIns="0" lIns="0" bIns="0" rIns="0">
            <a:spAutoFit/>
          </a:bodyPr>
          <a:lstStyle/>
          <a:p>
            <a:pPr>
              <a:lnSpc>
                <a:spcPts val="3995"/>
              </a:lnSpc>
              <a:spcBef>
                <a:spcPct val="0"/>
              </a:spcBef>
            </a:pPr>
            <a:r>
              <a:rPr lang="en-US" sz="2853" spc="-57">
                <a:solidFill>
                  <a:srgbClr val="051D40"/>
                </a:solidFill>
                <a:latin typeface="Poppins"/>
              </a:rPr>
              <a:t>Project Timeline</a:t>
            </a:r>
          </a:p>
        </p:txBody>
      </p:sp>
      <p:sp>
        <p:nvSpPr>
          <p:cNvPr name="Freeform 21" id="21"/>
          <p:cNvSpPr/>
          <p:nvPr/>
        </p:nvSpPr>
        <p:spPr>
          <a:xfrm flipH="false" flipV="false" rot="5400000">
            <a:off x="2912435" y="7224684"/>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3663160" y="7149458"/>
            <a:ext cx="4579735" cy="518066"/>
          </a:xfrm>
          <a:prstGeom prst="rect">
            <a:avLst/>
          </a:prstGeom>
        </p:spPr>
        <p:txBody>
          <a:bodyPr anchor="t" rtlCol="false" tIns="0" lIns="0" bIns="0" rIns="0">
            <a:spAutoFit/>
          </a:bodyPr>
          <a:lstStyle/>
          <a:p>
            <a:pPr>
              <a:lnSpc>
                <a:spcPts val="3995"/>
              </a:lnSpc>
              <a:spcBef>
                <a:spcPct val="0"/>
              </a:spcBef>
            </a:pPr>
            <a:r>
              <a:rPr lang="en-US" sz="2853" spc="-57">
                <a:solidFill>
                  <a:srgbClr val="051D40"/>
                </a:solidFill>
                <a:latin typeface="Poppins"/>
              </a:rPr>
              <a:t>Strategy</a:t>
            </a:r>
          </a:p>
        </p:txBody>
      </p:sp>
      <p:sp>
        <p:nvSpPr>
          <p:cNvPr name="Freeform 23" id="23"/>
          <p:cNvSpPr/>
          <p:nvPr/>
        </p:nvSpPr>
        <p:spPr>
          <a:xfrm flipH="false" flipV="false" rot="5400000">
            <a:off x="2912435" y="7850190"/>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3663160" y="7774965"/>
            <a:ext cx="4397771" cy="518066"/>
          </a:xfrm>
          <a:prstGeom prst="rect">
            <a:avLst/>
          </a:prstGeom>
        </p:spPr>
        <p:txBody>
          <a:bodyPr anchor="t" rtlCol="false" tIns="0" lIns="0" bIns="0" rIns="0">
            <a:spAutoFit/>
          </a:bodyPr>
          <a:lstStyle/>
          <a:p>
            <a:pPr>
              <a:lnSpc>
                <a:spcPts val="3995"/>
              </a:lnSpc>
              <a:spcBef>
                <a:spcPct val="0"/>
              </a:spcBef>
            </a:pPr>
            <a:r>
              <a:rPr lang="en-US" sz="2853" spc="-57">
                <a:solidFill>
                  <a:srgbClr val="051D40"/>
                </a:solidFill>
                <a:latin typeface="Poppins"/>
              </a:rPr>
              <a:t>Our Team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1940420" y="-315404"/>
            <a:ext cx="6541675" cy="10917809"/>
            <a:chOff x="0" y="0"/>
            <a:chExt cx="1722910" cy="2875472"/>
          </a:xfrm>
        </p:grpSpPr>
        <p:sp>
          <p:nvSpPr>
            <p:cNvPr name="Freeform 3" id="3"/>
            <p:cNvSpPr/>
            <p:nvPr/>
          </p:nvSpPr>
          <p:spPr>
            <a:xfrm flipH="false" flipV="false" rot="0">
              <a:off x="0" y="0"/>
              <a:ext cx="1722910" cy="2875472"/>
            </a:xfrm>
            <a:custGeom>
              <a:avLst/>
              <a:gdLst/>
              <a:ahLst/>
              <a:cxnLst/>
              <a:rect r="r" b="b" t="t" l="l"/>
              <a:pathLst>
                <a:path h="2875472" w="1722910">
                  <a:moveTo>
                    <a:pt x="0" y="0"/>
                  </a:moveTo>
                  <a:lnTo>
                    <a:pt x="1722910" y="0"/>
                  </a:lnTo>
                  <a:lnTo>
                    <a:pt x="172291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722910" cy="291357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867766" y="-1614217"/>
            <a:ext cx="3735531" cy="3735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514193" y="3000234"/>
            <a:ext cx="11722183" cy="2032541"/>
          </a:xfrm>
          <a:prstGeom prst="rect">
            <a:avLst/>
          </a:prstGeom>
        </p:spPr>
        <p:txBody>
          <a:bodyPr anchor="t" rtlCol="false" tIns="0" lIns="0" bIns="0" rIns="0">
            <a:spAutoFit/>
          </a:bodyPr>
          <a:lstStyle/>
          <a:p>
            <a:pPr>
              <a:lnSpc>
                <a:spcPts val="3995"/>
              </a:lnSpc>
            </a:pPr>
            <a:r>
              <a:rPr lang="en-US" sz="2853" spc="-57">
                <a:solidFill>
                  <a:srgbClr val="051D40"/>
                </a:solidFill>
                <a:latin typeface="Poppins"/>
              </a:rPr>
              <a:t>Dans l'univers dynamique de la finance, les gestionnaires de portefeuilles ont besoin d'outils qui les aident à naviguer avec agilité et précision. C'est là que le Tableau de Bord Digital entre en jeu </a:t>
            </a:r>
          </a:p>
        </p:txBody>
      </p:sp>
      <p:sp>
        <p:nvSpPr>
          <p:cNvPr name="TextBox 9" id="9"/>
          <p:cNvSpPr txBox="true"/>
          <p:nvPr/>
        </p:nvSpPr>
        <p:spPr>
          <a:xfrm rot="0">
            <a:off x="1300560" y="387305"/>
            <a:ext cx="13610855" cy="648451"/>
          </a:xfrm>
          <a:prstGeom prst="rect">
            <a:avLst/>
          </a:prstGeom>
        </p:spPr>
        <p:txBody>
          <a:bodyPr anchor="t" rtlCol="false" tIns="0" lIns="0" bIns="0" rIns="0">
            <a:spAutoFit/>
          </a:bodyPr>
          <a:lstStyle/>
          <a:p>
            <a:pPr algn="ctr">
              <a:lnSpc>
                <a:spcPts val="5208"/>
              </a:lnSpc>
              <a:spcBef>
                <a:spcPct val="0"/>
              </a:spcBef>
            </a:pPr>
            <a:r>
              <a:rPr lang="en-US" sz="3720">
                <a:solidFill>
                  <a:srgbClr val="051D40"/>
                </a:solidFill>
                <a:latin typeface="Open Sans Extra Bold"/>
              </a:rPr>
              <a:t>Introduction </a:t>
            </a:r>
          </a:p>
        </p:txBody>
      </p:sp>
      <p:sp>
        <p:nvSpPr>
          <p:cNvPr name="TextBox 10" id="10"/>
          <p:cNvSpPr txBox="true"/>
          <p:nvPr/>
        </p:nvSpPr>
        <p:spPr>
          <a:xfrm rot="0">
            <a:off x="514193" y="6527106"/>
            <a:ext cx="12280727" cy="2519045"/>
          </a:xfrm>
          <a:prstGeom prst="rect">
            <a:avLst/>
          </a:prstGeom>
        </p:spPr>
        <p:txBody>
          <a:bodyPr anchor="t" rtlCol="false" tIns="0" lIns="0" bIns="0" rIns="0">
            <a:spAutoFit/>
          </a:bodyPr>
          <a:lstStyle/>
          <a:p>
            <a:pPr>
              <a:lnSpc>
                <a:spcPts val="3990"/>
              </a:lnSpc>
            </a:pPr>
            <a:r>
              <a:rPr lang="en-US" sz="2850" spc="-57">
                <a:solidFill>
                  <a:srgbClr val="051D40"/>
                </a:solidFill>
                <a:latin typeface="Poppins"/>
              </a:rPr>
              <a:t>L'objectif de ce tableau de bord est :</a:t>
            </a:r>
          </a:p>
          <a:p>
            <a:pPr marL="615315" indent="-307658" lvl="1">
              <a:lnSpc>
                <a:spcPts val="3990"/>
              </a:lnSpc>
              <a:buFont typeface="Arial"/>
              <a:buChar char="•"/>
            </a:pPr>
            <a:r>
              <a:rPr lang="en-US" sz="2850" spc="-57">
                <a:solidFill>
                  <a:srgbClr val="051D40"/>
                </a:solidFill>
                <a:latin typeface="Poppins"/>
              </a:rPr>
              <a:t>de fournir une visualisation claire et concise des données financières pertinentes pour </a:t>
            </a:r>
          </a:p>
          <a:p>
            <a:pPr marL="604519" indent="-302260" lvl="1">
              <a:lnSpc>
                <a:spcPts val="3919"/>
              </a:lnSpc>
              <a:buFont typeface="Arial"/>
              <a:buChar char="•"/>
            </a:pPr>
            <a:r>
              <a:rPr lang="en-US" sz="2799" spc="-55">
                <a:solidFill>
                  <a:srgbClr val="051D40"/>
                </a:solidFill>
                <a:latin typeface="Poppins"/>
              </a:rPr>
              <a:t>aider le gestionnaire de portefeuilles à prendre des décisions éclairées.</a:t>
            </a:r>
          </a:p>
        </p:txBody>
      </p:sp>
      <p:grpSp>
        <p:nvGrpSpPr>
          <p:cNvPr name="Group 11" id="11"/>
          <p:cNvGrpSpPr/>
          <p:nvPr/>
        </p:nvGrpSpPr>
        <p:grpSpPr>
          <a:xfrm rot="0">
            <a:off x="11940420" y="0"/>
            <a:ext cx="6445531" cy="12022429"/>
            <a:chOff x="0" y="0"/>
            <a:chExt cx="3401674" cy="6344920"/>
          </a:xfrm>
        </p:grpSpPr>
        <p:sp>
          <p:nvSpPr>
            <p:cNvPr name="Freeform 12" id="12"/>
            <p:cNvSpPr/>
            <p:nvPr/>
          </p:nvSpPr>
          <p:spPr>
            <a:xfrm flipH="false" flipV="false" rot="0">
              <a:off x="0" y="0"/>
              <a:ext cx="3401674" cy="6344920"/>
            </a:xfrm>
            <a:custGeom>
              <a:avLst/>
              <a:gdLst/>
              <a:ahLst/>
              <a:cxnLst/>
              <a:rect r="r" b="b" t="t" l="l"/>
              <a:pathLst>
                <a:path h="6344920" w="3401674">
                  <a:moveTo>
                    <a:pt x="2174593" y="6344920"/>
                  </a:moveTo>
                  <a:lnTo>
                    <a:pt x="0" y="6344920"/>
                  </a:lnTo>
                  <a:lnTo>
                    <a:pt x="0" y="1031240"/>
                  </a:lnTo>
                  <a:cubicBezTo>
                    <a:pt x="0" y="461010"/>
                    <a:pt x="548560" y="0"/>
                    <a:pt x="1227081" y="0"/>
                  </a:cubicBezTo>
                  <a:lnTo>
                    <a:pt x="3401673" y="0"/>
                  </a:lnTo>
                  <a:lnTo>
                    <a:pt x="3401673" y="5313680"/>
                  </a:lnTo>
                  <a:cubicBezTo>
                    <a:pt x="3401674" y="5883910"/>
                    <a:pt x="2853114" y="6344920"/>
                    <a:pt x="2174593" y="6344920"/>
                  </a:cubicBezTo>
                  <a:close/>
                </a:path>
              </a:pathLst>
            </a:custGeom>
            <a:blipFill>
              <a:blip r:embed="rId3"/>
              <a:stretch>
                <a:fillRect l="-7839" t="0" r="-17212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867766" y="-1614217"/>
            <a:ext cx="3735531" cy="3735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5400000">
            <a:off x="1045092" y="4099367"/>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12794920" y="3085959"/>
            <a:ext cx="5246370" cy="5246370"/>
            <a:chOff x="0" y="0"/>
            <a:chExt cx="6350000" cy="6350000"/>
          </a:xfrm>
        </p:grpSpPr>
        <p:sp>
          <p:nvSpPr>
            <p:cNvPr name="Freeform 10" id="10"/>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5"/>
              <a:stretch>
                <a:fillRect l="0" t="-18032" r="0" b="-18032"/>
              </a:stretch>
            </a:blipFill>
          </p:spPr>
        </p:sp>
      </p:grpSp>
      <p:sp>
        <p:nvSpPr>
          <p:cNvPr name="TextBox 11" id="11"/>
          <p:cNvSpPr txBox="true"/>
          <p:nvPr/>
        </p:nvSpPr>
        <p:spPr>
          <a:xfrm rot="0">
            <a:off x="1867766" y="3816075"/>
            <a:ext cx="4699012" cy="924675"/>
          </a:xfrm>
          <a:prstGeom prst="rect">
            <a:avLst/>
          </a:prstGeom>
        </p:spPr>
        <p:txBody>
          <a:bodyPr anchor="t" rtlCol="false" tIns="0" lIns="0" bIns="0" rIns="0">
            <a:spAutoFit/>
          </a:bodyPr>
          <a:lstStyle/>
          <a:p>
            <a:pPr>
              <a:lnSpc>
                <a:spcPts val="7648"/>
              </a:lnSpc>
              <a:spcBef>
                <a:spcPct val="0"/>
              </a:spcBef>
            </a:pPr>
            <a:r>
              <a:rPr lang="en-US" sz="5463">
                <a:solidFill>
                  <a:srgbClr val="051D40"/>
                </a:solidFill>
                <a:latin typeface="Open Sans Extra Bold"/>
              </a:rPr>
              <a:t>Description:</a:t>
            </a:r>
          </a:p>
        </p:txBody>
      </p:sp>
      <p:sp>
        <p:nvSpPr>
          <p:cNvPr name="TextBox 12" id="12"/>
          <p:cNvSpPr txBox="true"/>
          <p:nvPr/>
        </p:nvSpPr>
        <p:spPr>
          <a:xfrm rot="0">
            <a:off x="1867766" y="4908109"/>
            <a:ext cx="8424388" cy="3042191"/>
          </a:xfrm>
          <a:prstGeom prst="rect">
            <a:avLst/>
          </a:prstGeom>
        </p:spPr>
        <p:txBody>
          <a:bodyPr anchor="t" rtlCol="false" tIns="0" lIns="0" bIns="0" rIns="0">
            <a:spAutoFit/>
          </a:bodyPr>
          <a:lstStyle/>
          <a:p>
            <a:pPr>
              <a:lnSpc>
                <a:spcPts val="3995"/>
              </a:lnSpc>
            </a:pPr>
            <a:r>
              <a:rPr lang="en-US" sz="2853" spc="-57">
                <a:solidFill>
                  <a:srgbClr val="051D40"/>
                </a:solidFill>
                <a:latin typeface="Poppins"/>
              </a:rPr>
              <a:t>L’activité financière d’un gestionnaire de portefeuilles consiste :</a:t>
            </a:r>
          </a:p>
          <a:p>
            <a:pPr marL="616112" indent="-308056" lvl="1">
              <a:lnSpc>
                <a:spcPts val="3995"/>
              </a:lnSpc>
              <a:buFont typeface="Arial"/>
              <a:buChar char="•"/>
            </a:pPr>
            <a:r>
              <a:rPr lang="en-US" sz="2853" spc="-57">
                <a:solidFill>
                  <a:srgbClr val="051D40"/>
                </a:solidFill>
                <a:latin typeface="Poppins"/>
              </a:rPr>
              <a:t>assurer les transactions financières.</a:t>
            </a:r>
          </a:p>
          <a:p>
            <a:pPr marL="616112" indent="-308056" lvl="1">
              <a:lnSpc>
                <a:spcPts val="3995"/>
              </a:lnSpc>
              <a:buFont typeface="Arial"/>
              <a:buChar char="•"/>
            </a:pPr>
            <a:r>
              <a:rPr lang="en-US" sz="2853" spc="-57">
                <a:solidFill>
                  <a:srgbClr val="051D40"/>
                </a:solidFill>
                <a:latin typeface="Poppins"/>
              </a:rPr>
              <a:t>assurer </a:t>
            </a:r>
            <a:r>
              <a:rPr lang="en-US" sz="2853" spc="-57">
                <a:solidFill>
                  <a:srgbClr val="051D40"/>
                </a:solidFill>
                <a:latin typeface="Poppins"/>
              </a:rPr>
              <a:t>la conservation des portefeuilles des clients.</a:t>
            </a:r>
          </a:p>
          <a:p>
            <a:pPr>
              <a:lnSpc>
                <a:spcPts val="3995"/>
              </a:lnSpc>
            </a:pPr>
          </a:p>
        </p:txBody>
      </p:sp>
      <p:sp>
        <p:nvSpPr>
          <p:cNvPr name="TextBox 13" id="13"/>
          <p:cNvSpPr txBox="true"/>
          <p:nvPr/>
        </p:nvSpPr>
        <p:spPr>
          <a:xfrm rot="0">
            <a:off x="1300560" y="387305"/>
            <a:ext cx="13610855" cy="1962901"/>
          </a:xfrm>
          <a:prstGeom prst="rect">
            <a:avLst/>
          </a:prstGeom>
        </p:spPr>
        <p:txBody>
          <a:bodyPr anchor="t" rtlCol="false" tIns="0" lIns="0" bIns="0" rIns="0">
            <a:spAutoFit/>
          </a:bodyPr>
          <a:lstStyle/>
          <a:p>
            <a:pPr algn="ctr">
              <a:lnSpc>
                <a:spcPts val="5208"/>
              </a:lnSpc>
            </a:pPr>
            <a:r>
              <a:rPr lang="en-US" sz="3720">
                <a:solidFill>
                  <a:srgbClr val="051D40"/>
                </a:solidFill>
                <a:latin typeface="Open Sans Extra Bold"/>
              </a:rPr>
              <a:t>Sujet du stage :Tableau de bord digital pour une activité financière d’un gestionnaire de portefeuilles</a:t>
            </a:r>
          </a:p>
          <a:p>
            <a:pPr algn="ctr">
              <a:lnSpc>
                <a:spcPts val="5208"/>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867766" y="-1614217"/>
            <a:ext cx="3735531" cy="3735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5400000">
            <a:off x="227095" y="265915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12892848" y="2885822"/>
            <a:ext cx="5246370" cy="5246370"/>
            <a:chOff x="0" y="0"/>
            <a:chExt cx="6350000" cy="6350000"/>
          </a:xfrm>
        </p:grpSpPr>
        <p:sp>
          <p:nvSpPr>
            <p:cNvPr name="Freeform 10" id="10"/>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5"/>
              <a:stretch>
                <a:fillRect l="0" t="-18032" r="0" b="-18032"/>
              </a:stretch>
            </a:blipFill>
          </p:spPr>
        </p:sp>
      </p:grpSp>
      <p:sp>
        <p:nvSpPr>
          <p:cNvPr name="TextBox 11" id="11"/>
          <p:cNvSpPr txBox="true"/>
          <p:nvPr/>
        </p:nvSpPr>
        <p:spPr>
          <a:xfrm rot="0">
            <a:off x="802030" y="2369377"/>
            <a:ext cx="7847130" cy="928116"/>
          </a:xfrm>
          <a:prstGeom prst="rect">
            <a:avLst/>
          </a:prstGeom>
        </p:spPr>
        <p:txBody>
          <a:bodyPr anchor="t" rtlCol="false" tIns="0" lIns="0" bIns="0" rIns="0">
            <a:spAutoFit/>
          </a:bodyPr>
          <a:lstStyle/>
          <a:p>
            <a:pPr>
              <a:lnSpc>
                <a:spcPts val="7643"/>
              </a:lnSpc>
              <a:spcBef>
                <a:spcPct val="0"/>
              </a:spcBef>
            </a:pPr>
            <a:r>
              <a:rPr lang="en-US" sz="5459">
                <a:solidFill>
                  <a:srgbClr val="051D40"/>
                </a:solidFill>
                <a:latin typeface="Open Sans Extra Bold"/>
              </a:rPr>
              <a:t>Problematique:</a:t>
            </a:r>
          </a:p>
        </p:txBody>
      </p:sp>
      <p:sp>
        <p:nvSpPr>
          <p:cNvPr name="TextBox 12" id="12"/>
          <p:cNvSpPr txBox="true"/>
          <p:nvPr/>
        </p:nvSpPr>
        <p:spPr>
          <a:xfrm rot="0">
            <a:off x="802030" y="3397227"/>
            <a:ext cx="9698299" cy="2537366"/>
          </a:xfrm>
          <a:prstGeom prst="rect">
            <a:avLst/>
          </a:prstGeom>
        </p:spPr>
        <p:txBody>
          <a:bodyPr anchor="t" rtlCol="false" tIns="0" lIns="0" bIns="0" rIns="0">
            <a:spAutoFit/>
          </a:bodyPr>
          <a:lstStyle/>
          <a:p>
            <a:pPr>
              <a:lnSpc>
                <a:spcPts val="3995"/>
              </a:lnSpc>
            </a:pPr>
            <a:r>
              <a:rPr lang="en-US" sz="2853" spc="-57">
                <a:solidFill>
                  <a:srgbClr val="051D40"/>
                </a:solidFill>
                <a:latin typeface="Poppins"/>
              </a:rPr>
              <a:t>Un financier a besoin :</a:t>
            </a:r>
          </a:p>
          <a:p>
            <a:pPr marL="616112" indent="-308056" lvl="1">
              <a:lnSpc>
                <a:spcPts val="3995"/>
              </a:lnSpc>
              <a:buFont typeface="Arial"/>
              <a:buChar char="•"/>
            </a:pPr>
            <a:r>
              <a:rPr lang="en-US" sz="2853" spc="-57">
                <a:solidFill>
                  <a:srgbClr val="051D40"/>
                </a:solidFill>
                <a:latin typeface="Poppins"/>
              </a:rPr>
              <a:t>d analyser des données de marché</a:t>
            </a:r>
            <a:r>
              <a:rPr lang="en-US" sz="2853" spc="-57">
                <a:solidFill>
                  <a:srgbClr val="051D40"/>
                </a:solidFill>
                <a:latin typeface="Poppins"/>
              </a:rPr>
              <a:t>.</a:t>
            </a:r>
          </a:p>
          <a:p>
            <a:pPr marL="616112" indent="-308056" lvl="1">
              <a:lnSpc>
                <a:spcPts val="3995"/>
              </a:lnSpc>
              <a:buFont typeface="Arial"/>
              <a:buChar char="•"/>
            </a:pPr>
            <a:r>
              <a:rPr lang="en-US" sz="2853" spc="-57">
                <a:solidFill>
                  <a:srgbClr val="051D40"/>
                </a:solidFill>
                <a:latin typeface="Poppins"/>
              </a:rPr>
              <a:t>d analyser des données historiques des transactions et l’évolution du portefeuille d’un client</a:t>
            </a:r>
            <a:r>
              <a:rPr lang="en-US" sz="2853" spc="-57">
                <a:solidFill>
                  <a:srgbClr val="051D40"/>
                </a:solidFill>
                <a:latin typeface="Poppins"/>
              </a:rPr>
              <a:t>.</a:t>
            </a:r>
          </a:p>
          <a:p>
            <a:pPr>
              <a:lnSpc>
                <a:spcPts val="3995"/>
              </a:lnSpc>
            </a:pPr>
          </a:p>
        </p:txBody>
      </p:sp>
      <p:sp>
        <p:nvSpPr>
          <p:cNvPr name="TextBox 13" id="13"/>
          <p:cNvSpPr txBox="true"/>
          <p:nvPr/>
        </p:nvSpPr>
        <p:spPr>
          <a:xfrm rot="0">
            <a:off x="482563" y="5848868"/>
            <a:ext cx="12410284" cy="2537366"/>
          </a:xfrm>
          <a:prstGeom prst="rect">
            <a:avLst/>
          </a:prstGeom>
        </p:spPr>
        <p:txBody>
          <a:bodyPr anchor="t" rtlCol="false" tIns="0" lIns="0" bIns="0" rIns="0">
            <a:spAutoFit/>
          </a:bodyPr>
          <a:lstStyle/>
          <a:p>
            <a:pPr>
              <a:lnSpc>
                <a:spcPts val="3995"/>
              </a:lnSpc>
            </a:pPr>
            <a:r>
              <a:rPr lang="en-US" sz="2853" spc="-57">
                <a:solidFill>
                  <a:srgbClr val="051D40"/>
                </a:solidFill>
                <a:latin typeface="Poppins"/>
              </a:rPr>
              <a:t>=&gt;Il a donc besoin:</a:t>
            </a:r>
          </a:p>
          <a:p>
            <a:pPr marL="616112" indent="-308056" lvl="1">
              <a:lnSpc>
                <a:spcPts val="3995"/>
              </a:lnSpc>
              <a:buFont typeface="Arial"/>
              <a:buChar char="•"/>
            </a:pPr>
            <a:r>
              <a:rPr lang="en-US" sz="2853" spc="-57">
                <a:solidFill>
                  <a:srgbClr val="051D40"/>
                </a:solidFill>
                <a:latin typeface="Poppins"/>
              </a:rPr>
              <a:t>de traiter ces données pour avoir des indicateurs qui l'assitent à prendre des décisions rapidement.</a:t>
            </a:r>
          </a:p>
          <a:p>
            <a:pPr marL="616112" indent="-308056" lvl="1">
              <a:lnSpc>
                <a:spcPts val="3995"/>
              </a:lnSpc>
              <a:buFont typeface="Arial"/>
              <a:buChar char="•"/>
            </a:pPr>
            <a:r>
              <a:rPr lang="en-US" sz="2853" spc="-57">
                <a:solidFill>
                  <a:srgbClr val="051D40"/>
                </a:solidFill>
                <a:latin typeface="Poppins"/>
              </a:rPr>
              <a:t> d’indicateurs pour identifier des incohérences et réduire le risque opérationnel.</a:t>
            </a:r>
          </a:p>
        </p:txBody>
      </p:sp>
      <p:sp>
        <p:nvSpPr>
          <p:cNvPr name="TextBox 14" id="14"/>
          <p:cNvSpPr txBox="true"/>
          <p:nvPr/>
        </p:nvSpPr>
        <p:spPr>
          <a:xfrm rot="0">
            <a:off x="1300560" y="387305"/>
            <a:ext cx="13610855" cy="1962901"/>
          </a:xfrm>
          <a:prstGeom prst="rect">
            <a:avLst/>
          </a:prstGeom>
        </p:spPr>
        <p:txBody>
          <a:bodyPr anchor="t" rtlCol="false" tIns="0" lIns="0" bIns="0" rIns="0">
            <a:spAutoFit/>
          </a:bodyPr>
          <a:lstStyle/>
          <a:p>
            <a:pPr algn="ctr">
              <a:lnSpc>
                <a:spcPts val="5208"/>
              </a:lnSpc>
            </a:pPr>
            <a:r>
              <a:rPr lang="en-US" sz="3720">
                <a:solidFill>
                  <a:srgbClr val="051D40"/>
                </a:solidFill>
                <a:latin typeface="Open Sans Extra Bold"/>
              </a:rPr>
              <a:t>Sujet du stage :Tableau de bord digital pour une activité financière d’un gestionnaire de portefeuilles</a:t>
            </a:r>
          </a:p>
          <a:p>
            <a:pPr algn="ctr">
              <a:lnSpc>
                <a:spcPts val="5208"/>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32204"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3"/>
            <a:stretch>
              <a:fillRect l="0" t="0" r="0" b="0"/>
            </a:stretch>
          </a:blipFill>
        </p:spPr>
      </p:sp>
      <p:sp>
        <p:nvSpPr>
          <p:cNvPr name="Freeform 3" id="3"/>
          <p:cNvSpPr/>
          <p:nvPr/>
        </p:nvSpPr>
        <p:spPr>
          <a:xfrm flipH="false" flipV="false" rot="0">
            <a:off x="6224860"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3"/>
            <a:stretch>
              <a:fillRect l="0" t="0" r="0" b="0"/>
            </a:stretch>
          </a:blipFill>
        </p:spPr>
      </p:sp>
      <p:sp>
        <p:nvSpPr>
          <p:cNvPr name="Freeform 4" id="4"/>
          <p:cNvSpPr/>
          <p:nvPr/>
        </p:nvSpPr>
        <p:spPr>
          <a:xfrm flipH="false" flipV="false" rot="0">
            <a:off x="12213997"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3"/>
            <a:stretch>
              <a:fillRect l="0" t="0" r="0" b="0"/>
            </a:stretch>
          </a:blipFill>
        </p:spPr>
      </p:sp>
      <p:grpSp>
        <p:nvGrpSpPr>
          <p:cNvPr name="Group 5" id="5"/>
          <p:cNvGrpSpPr/>
          <p:nvPr/>
        </p:nvGrpSpPr>
        <p:grpSpPr>
          <a:xfrm rot="0">
            <a:off x="12213997" y="3298645"/>
            <a:ext cx="5841799" cy="5146658"/>
            <a:chOff x="0" y="0"/>
            <a:chExt cx="1554321" cy="1369365"/>
          </a:xfrm>
        </p:grpSpPr>
        <p:sp>
          <p:nvSpPr>
            <p:cNvPr name="Freeform 6" id="6"/>
            <p:cNvSpPr/>
            <p:nvPr/>
          </p:nvSpPr>
          <p:spPr>
            <a:xfrm flipH="false" flipV="false" rot="0">
              <a:off x="0" y="0"/>
              <a:ext cx="1554321" cy="1369365"/>
            </a:xfrm>
            <a:custGeom>
              <a:avLst/>
              <a:gdLst/>
              <a:ahLst/>
              <a:cxnLst/>
              <a:rect r="r" b="b" t="t" l="l"/>
              <a:pathLst>
                <a:path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7" id="7"/>
            <p:cNvSpPr txBox="true"/>
            <p:nvPr/>
          </p:nvSpPr>
          <p:spPr>
            <a:xfrm>
              <a:off x="0" y="-38100"/>
              <a:ext cx="1554321" cy="1407465"/>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8" id="8"/>
          <p:cNvGrpSpPr/>
          <p:nvPr/>
        </p:nvGrpSpPr>
        <p:grpSpPr>
          <a:xfrm rot="0">
            <a:off x="6224860" y="3298645"/>
            <a:ext cx="5841799" cy="5146658"/>
            <a:chOff x="0" y="0"/>
            <a:chExt cx="1554321" cy="1369365"/>
          </a:xfrm>
        </p:grpSpPr>
        <p:sp>
          <p:nvSpPr>
            <p:cNvPr name="Freeform 9" id="9"/>
            <p:cNvSpPr/>
            <p:nvPr/>
          </p:nvSpPr>
          <p:spPr>
            <a:xfrm flipH="false" flipV="false" rot="0">
              <a:off x="0" y="0"/>
              <a:ext cx="1554321" cy="1369365"/>
            </a:xfrm>
            <a:custGeom>
              <a:avLst/>
              <a:gdLst/>
              <a:ahLst/>
              <a:cxnLst/>
              <a:rect r="r" b="b" t="t" l="l"/>
              <a:pathLst>
                <a:path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10" id="10"/>
            <p:cNvSpPr txBox="true"/>
            <p:nvPr/>
          </p:nvSpPr>
          <p:spPr>
            <a:xfrm>
              <a:off x="0" y="-38100"/>
              <a:ext cx="1554321" cy="1407465"/>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1" id="11"/>
          <p:cNvGrpSpPr/>
          <p:nvPr/>
        </p:nvGrpSpPr>
        <p:grpSpPr>
          <a:xfrm rot="0">
            <a:off x="232204" y="3298645"/>
            <a:ext cx="5841799" cy="5146658"/>
            <a:chOff x="0" y="0"/>
            <a:chExt cx="1554321" cy="1369365"/>
          </a:xfrm>
        </p:grpSpPr>
        <p:sp>
          <p:nvSpPr>
            <p:cNvPr name="Freeform 12" id="12"/>
            <p:cNvSpPr/>
            <p:nvPr/>
          </p:nvSpPr>
          <p:spPr>
            <a:xfrm flipH="false" flipV="false" rot="0">
              <a:off x="0" y="0"/>
              <a:ext cx="1554321" cy="1369365"/>
            </a:xfrm>
            <a:custGeom>
              <a:avLst/>
              <a:gdLst/>
              <a:ahLst/>
              <a:cxnLst/>
              <a:rect r="r" b="b" t="t" l="l"/>
              <a:pathLst>
                <a:path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13" id="13"/>
            <p:cNvSpPr txBox="true"/>
            <p:nvPr/>
          </p:nvSpPr>
          <p:spPr>
            <a:xfrm>
              <a:off x="0" y="-38100"/>
              <a:ext cx="1554321" cy="1407465"/>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4" id="14"/>
          <p:cNvGrpSpPr/>
          <p:nvPr/>
        </p:nvGrpSpPr>
        <p:grpSpPr>
          <a:xfrm rot="0">
            <a:off x="-2123887" y="-2346523"/>
            <a:ext cx="4693046" cy="469304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5573718" y="7940477"/>
            <a:ext cx="4693046" cy="469304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384604" y="3447950"/>
            <a:ext cx="5570690" cy="3133474"/>
            <a:chOff x="0" y="0"/>
            <a:chExt cx="11289030" cy="6350000"/>
          </a:xfrm>
        </p:grpSpPr>
        <p:sp>
          <p:nvSpPr>
            <p:cNvPr name="Freeform 21" id="21"/>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l="-430" t="0" r="-430" b="0"/>
              </a:stretch>
            </a:blipFill>
          </p:spPr>
        </p:sp>
      </p:grpSp>
      <p:grpSp>
        <p:nvGrpSpPr>
          <p:cNvPr name="Group 22" id="22"/>
          <p:cNvGrpSpPr/>
          <p:nvPr/>
        </p:nvGrpSpPr>
        <p:grpSpPr>
          <a:xfrm rot="0">
            <a:off x="6358655" y="3447950"/>
            <a:ext cx="5570690" cy="3133474"/>
            <a:chOff x="0" y="0"/>
            <a:chExt cx="11289030" cy="6350000"/>
          </a:xfrm>
        </p:grpSpPr>
        <p:sp>
          <p:nvSpPr>
            <p:cNvPr name="Freeform 23" id="23"/>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l="0" t="-246" r="0" b="-246"/>
              </a:stretch>
            </a:blipFill>
          </p:spPr>
        </p:sp>
      </p:grpSp>
      <p:grpSp>
        <p:nvGrpSpPr>
          <p:cNvPr name="Group 24" id="24"/>
          <p:cNvGrpSpPr/>
          <p:nvPr/>
        </p:nvGrpSpPr>
        <p:grpSpPr>
          <a:xfrm rot="0">
            <a:off x="12349552" y="3446286"/>
            <a:ext cx="5570690" cy="3133474"/>
            <a:chOff x="0" y="0"/>
            <a:chExt cx="11289030" cy="6350000"/>
          </a:xfrm>
        </p:grpSpPr>
        <p:sp>
          <p:nvSpPr>
            <p:cNvPr name="Freeform 25" id="25"/>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6"/>
              <a:stretch>
                <a:fillRect l="0" t="-12927" r="0" b="-12927"/>
              </a:stretch>
            </a:blipFill>
          </p:spPr>
        </p:sp>
      </p:grpSp>
      <p:sp>
        <p:nvSpPr>
          <p:cNvPr name="TextBox 26" id="26"/>
          <p:cNvSpPr txBox="true"/>
          <p:nvPr/>
        </p:nvSpPr>
        <p:spPr>
          <a:xfrm rot="0">
            <a:off x="5417025" y="1886201"/>
            <a:ext cx="7453950"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FDFDFD"/>
                </a:solidFill>
                <a:latin typeface="Open Sans Extra Bold"/>
              </a:rPr>
              <a:t>Fonctionnalités</a:t>
            </a:r>
          </a:p>
        </p:txBody>
      </p:sp>
      <p:sp>
        <p:nvSpPr>
          <p:cNvPr name="TextBox 27" id="27"/>
          <p:cNvSpPr txBox="true"/>
          <p:nvPr/>
        </p:nvSpPr>
        <p:spPr>
          <a:xfrm rot="0">
            <a:off x="1537596" y="6628834"/>
            <a:ext cx="3472189" cy="819941"/>
          </a:xfrm>
          <a:prstGeom prst="rect">
            <a:avLst/>
          </a:prstGeom>
        </p:spPr>
        <p:txBody>
          <a:bodyPr anchor="t" rtlCol="false" tIns="0" lIns="0" bIns="0" rIns="0">
            <a:spAutoFit/>
          </a:bodyPr>
          <a:lstStyle/>
          <a:p>
            <a:pPr algn="ctr" marL="0" indent="0" lvl="0">
              <a:lnSpc>
                <a:spcPts val="3372"/>
              </a:lnSpc>
              <a:spcBef>
                <a:spcPct val="0"/>
              </a:spcBef>
            </a:pPr>
            <a:r>
              <a:rPr lang="en-US" sz="2408">
                <a:solidFill>
                  <a:srgbClr val="051D40"/>
                </a:solidFill>
                <a:latin typeface="Open Sans Extra Bold"/>
              </a:rPr>
              <a:t>Visualisation des Portefeuilles</a:t>
            </a:r>
          </a:p>
        </p:txBody>
      </p:sp>
      <p:sp>
        <p:nvSpPr>
          <p:cNvPr name="TextBox 28" id="28"/>
          <p:cNvSpPr txBox="true"/>
          <p:nvPr/>
        </p:nvSpPr>
        <p:spPr>
          <a:xfrm rot="0">
            <a:off x="7587049" y="6659120"/>
            <a:ext cx="2877407" cy="78965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Open Sans Extra Bold"/>
              </a:rPr>
              <a:t>Gestion des Transactions</a:t>
            </a:r>
          </a:p>
        </p:txBody>
      </p:sp>
      <p:sp>
        <p:nvSpPr>
          <p:cNvPr name="TextBox 29" id="29"/>
          <p:cNvSpPr txBox="true"/>
          <p:nvPr/>
        </p:nvSpPr>
        <p:spPr>
          <a:xfrm rot="0">
            <a:off x="13696193" y="6658289"/>
            <a:ext cx="2877407" cy="78965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Open Sans Extra Bold"/>
              </a:rPr>
              <a:t>Suivi des Performances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259863"/>
            <a:chOff x="0" y="0"/>
            <a:chExt cx="4816593" cy="331816"/>
          </a:xfrm>
        </p:grpSpPr>
        <p:sp>
          <p:nvSpPr>
            <p:cNvPr name="Freeform 3" id="3"/>
            <p:cNvSpPr/>
            <p:nvPr/>
          </p:nvSpPr>
          <p:spPr>
            <a:xfrm flipH="false" flipV="false" rot="0">
              <a:off x="0" y="0"/>
              <a:ext cx="4816592" cy="331816"/>
            </a:xfrm>
            <a:custGeom>
              <a:avLst/>
              <a:gdLst/>
              <a:ahLst/>
              <a:cxnLst/>
              <a:rect r="r" b="b" t="t" l="l"/>
              <a:pathLst>
                <a:path h="331816" w="4816592">
                  <a:moveTo>
                    <a:pt x="0" y="0"/>
                  </a:moveTo>
                  <a:lnTo>
                    <a:pt x="4816592" y="0"/>
                  </a:lnTo>
                  <a:lnTo>
                    <a:pt x="4816592" y="331816"/>
                  </a:lnTo>
                  <a:lnTo>
                    <a:pt x="0" y="331816"/>
                  </a:lnTo>
                  <a:close/>
                </a:path>
              </a:pathLst>
            </a:custGeom>
            <a:solidFill>
              <a:srgbClr val="0345E4"/>
            </a:solidFill>
          </p:spPr>
        </p:sp>
        <p:sp>
          <p:nvSpPr>
            <p:cNvPr name="TextBox 4" id="4"/>
            <p:cNvSpPr txBox="true"/>
            <p:nvPr/>
          </p:nvSpPr>
          <p:spPr>
            <a:xfrm>
              <a:off x="0" y="-38100"/>
              <a:ext cx="4816593" cy="36991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4021784" y="1259863"/>
            <a:ext cx="10244433" cy="9027137"/>
          </a:xfrm>
          <a:custGeom>
            <a:avLst/>
            <a:gdLst/>
            <a:ahLst/>
            <a:cxnLst/>
            <a:rect r="r" b="b" t="t" l="l"/>
            <a:pathLst>
              <a:path h="9027137" w="10244433">
                <a:moveTo>
                  <a:pt x="0" y="0"/>
                </a:moveTo>
                <a:lnTo>
                  <a:pt x="10244432" y="0"/>
                </a:lnTo>
                <a:lnTo>
                  <a:pt x="10244432" y="9027137"/>
                </a:lnTo>
                <a:lnTo>
                  <a:pt x="0" y="9027137"/>
                </a:lnTo>
                <a:lnTo>
                  <a:pt x="0" y="0"/>
                </a:lnTo>
                <a:close/>
              </a:path>
            </a:pathLst>
          </a:custGeom>
          <a:blipFill>
            <a:blip r:embed="rId2"/>
            <a:stretch>
              <a:fillRect l="0" t="0" r="0" b="0"/>
            </a:stretch>
          </a:blipFill>
        </p:spPr>
      </p:sp>
      <p:sp>
        <p:nvSpPr>
          <p:cNvPr name="TextBox 6" id="6"/>
          <p:cNvSpPr txBox="true"/>
          <p:nvPr/>
        </p:nvSpPr>
        <p:spPr>
          <a:xfrm rot="0">
            <a:off x="2783603" y="342287"/>
            <a:ext cx="12864007" cy="1739901"/>
          </a:xfrm>
          <a:prstGeom prst="rect">
            <a:avLst/>
          </a:prstGeom>
        </p:spPr>
        <p:txBody>
          <a:bodyPr anchor="t" rtlCol="false" tIns="0" lIns="0" bIns="0" rIns="0">
            <a:spAutoFit/>
          </a:bodyPr>
          <a:lstStyle/>
          <a:p>
            <a:pPr algn="ctr">
              <a:lnSpc>
                <a:spcPts val="6999"/>
              </a:lnSpc>
            </a:pPr>
            <a:r>
              <a:rPr lang="en-US" sz="4999" spc="99">
                <a:solidFill>
                  <a:srgbClr val="FFFFFF"/>
                </a:solidFill>
                <a:latin typeface="Garet Bold"/>
              </a:rPr>
              <a:t>DIAGRAMME DE CLASSE D’ANALYSE</a:t>
            </a:r>
          </a:p>
          <a:p>
            <a:pPr algn="ctr">
              <a:lnSpc>
                <a:spcPts val="699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2346523"/>
            <a:ext cx="15697577" cy="7546156"/>
            <a:chOff x="0" y="0"/>
            <a:chExt cx="4395671" cy="2113092"/>
          </a:xfrm>
        </p:grpSpPr>
        <p:sp>
          <p:nvSpPr>
            <p:cNvPr name="Freeform 6" id="6"/>
            <p:cNvSpPr/>
            <p:nvPr/>
          </p:nvSpPr>
          <p:spPr>
            <a:xfrm flipH="false" flipV="false" rot="0">
              <a:off x="0" y="0"/>
              <a:ext cx="4395670" cy="2113092"/>
            </a:xfrm>
            <a:custGeom>
              <a:avLst/>
              <a:gdLst/>
              <a:ahLst/>
              <a:cxnLst/>
              <a:rect r="r" b="b" t="t" l="l"/>
              <a:pathLst>
                <a:path h="2113092" w="4395670">
                  <a:moveTo>
                    <a:pt x="0" y="0"/>
                  </a:moveTo>
                  <a:lnTo>
                    <a:pt x="4395670" y="0"/>
                  </a:lnTo>
                  <a:lnTo>
                    <a:pt x="4395670" y="2113092"/>
                  </a:lnTo>
                  <a:lnTo>
                    <a:pt x="0" y="2113092"/>
                  </a:lnTo>
                  <a:close/>
                </a:path>
              </a:pathLst>
            </a:custGeom>
            <a:solidFill>
              <a:srgbClr val="145DA0">
                <a:alpha val="95686"/>
              </a:srgbClr>
            </a:solidFill>
            <a:ln cap="sq">
              <a:noFill/>
              <a:prstDash val="solid"/>
              <a:miter/>
            </a:ln>
          </p:spPr>
        </p:sp>
        <p:sp>
          <p:nvSpPr>
            <p:cNvPr name="TextBox 7" id="7"/>
            <p:cNvSpPr txBox="true"/>
            <p:nvPr/>
          </p:nvSpPr>
          <p:spPr>
            <a:xfrm>
              <a:off x="0" y="-38100"/>
              <a:ext cx="4395671" cy="215119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2102134" y="2346523"/>
            <a:ext cx="7773515" cy="7546156"/>
          </a:xfrm>
          <a:custGeom>
            <a:avLst/>
            <a:gdLst/>
            <a:ahLst/>
            <a:cxnLst/>
            <a:rect r="r" b="b" t="t" l="l"/>
            <a:pathLst>
              <a:path h="7546156" w="7773515">
                <a:moveTo>
                  <a:pt x="0" y="0"/>
                </a:moveTo>
                <a:lnTo>
                  <a:pt x="7773515" y="0"/>
                </a:lnTo>
                <a:lnTo>
                  <a:pt x="7773515" y="7546156"/>
                </a:lnTo>
                <a:lnTo>
                  <a:pt x="0" y="7546156"/>
                </a:lnTo>
                <a:lnTo>
                  <a:pt x="0" y="0"/>
                </a:lnTo>
                <a:close/>
              </a:path>
            </a:pathLst>
          </a:custGeom>
          <a:blipFill>
            <a:blip r:embed="rId3"/>
            <a:stretch>
              <a:fillRect l="0" t="0" r="0" b="0"/>
            </a:stretch>
          </a:blipFill>
        </p:spPr>
      </p:sp>
      <p:sp>
        <p:nvSpPr>
          <p:cNvPr name="TextBox 9" id="9"/>
          <p:cNvSpPr txBox="true"/>
          <p:nvPr/>
        </p:nvSpPr>
        <p:spPr>
          <a:xfrm rot="0">
            <a:off x="10257540" y="5228243"/>
            <a:ext cx="3681480" cy="596900"/>
          </a:xfrm>
          <a:prstGeom prst="rect">
            <a:avLst/>
          </a:prstGeom>
        </p:spPr>
        <p:txBody>
          <a:bodyPr anchor="t" rtlCol="false" tIns="0" lIns="0" bIns="0" rIns="0">
            <a:spAutoFit/>
          </a:bodyPr>
          <a:lstStyle/>
          <a:p>
            <a:pPr>
              <a:lnSpc>
                <a:spcPts val="4900"/>
              </a:lnSpc>
              <a:spcBef>
                <a:spcPct val="0"/>
              </a:spcBef>
            </a:pPr>
            <a:r>
              <a:rPr lang="en-US" sz="3500">
                <a:solidFill>
                  <a:srgbClr val="000000"/>
                </a:solidFill>
                <a:latin typeface="Open Sans Extra Bold"/>
              </a:rPr>
              <a:t>Postman</a:t>
            </a:r>
          </a:p>
        </p:txBody>
      </p:sp>
      <p:sp>
        <p:nvSpPr>
          <p:cNvPr name="TextBox 10" id="10"/>
          <p:cNvSpPr txBox="true"/>
          <p:nvPr/>
        </p:nvSpPr>
        <p:spPr>
          <a:xfrm rot="0">
            <a:off x="10257540" y="4050320"/>
            <a:ext cx="6198632" cy="59690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Open Sans Extra Bold"/>
              </a:rPr>
              <a:t>Angular , Spring , MangoDB</a:t>
            </a:r>
          </a:p>
        </p:txBody>
      </p:sp>
      <p:sp>
        <p:nvSpPr>
          <p:cNvPr name="TextBox 11" id="11"/>
          <p:cNvSpPr txBox="true"/>
          <p:nvPr/>
        </p:nvSpPr>
        <p:spPr>
          <a:xfrm rot="0">
            <a:off x="10269928" y="6406168"/>
            <a:ext cx="3086927" cy="596900"/>
          </a:xfrm>
          <a:prstGeom prst="rect">
            <a:avLst/>
          </a:prstGeom>
        </p:spPr>
        <p:txBody>
          <a:bodyPr anchor="t" rtlCol="false" tIns="0" lIns="0" bIns="0" rIns="0">
            <a:spAutoFit/>
          </a:bodyPr>
          <a:lstStyle/>
          <a:p>
            <a:pPr>
              <a:lnSpc>
                <a:spcPts val="4900"/>
              </a:lnSpc>
              <a:spcBef>
                <a:spcPct val="0"/>
              </a:spcBef>
            </a:pPr>
            <a:r>
              <a:rPr lang="en-US" sz="3500">
                <a:solidFill>
                  <a:srgbClr val="000000"/>
                </a:solidFill>
                <a:latin typeface="Open Sans Extra Bold"/>
              </a:rPr>
              <a:t>Windows</a:t>
            </a:r>
          </a:p>
        </p:txBody>
      </p:sp>
      <p:grpSp>
        <p:nvGrpSpPr>
          <p:cNvPr name="Group 12" id="12"/>
          <p:cNvGrpSpPr/>
          <p:nvPr/>
        </p:nvGrpSpPr>
        <p:grpSpPr>
          <a:xfrm rot="0">
            <a:off x="15573718" y="7940477"/>
            <a:ext cx="4693046" cy="469304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5417025" y="561747"/>
            <a:ext cx="7453950" cy="1784776"/>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FDFDFD"/>
                </a:solidFill>
                <a:latin typeface="Open Sans Extra Bold"/>
              </a:rPr>
              <a:t>Architecture &amp; Technologie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DAGB0fPvl1w</dc:identifier>
  <dcterms:modified xsi:type="dcterms:W3CDTF">2011-08-01T06:04:30Z</dcterms:modified>
  <cp:revision>1</cp:revision>
  <dc:title>Description</dc:title>
</cp:coreProperties>
</file>